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Johnsoneer" TargetMode="External"/><Relationship Id="rId4" Type="http://schemas.openxmlformats.org/officeDocument/2006/relationships/hyperlink" Target="https://www.linkedin.com/in/iamwilljohnson/" TargetMode="External"/><Relationship Id="rId9" Type="http://schemas.openxmlformats.org/officeDocument/2006/relationships/image" Target="../media/image10.png"/><Relationship Id="rId5" Type="http://schemas.openxmlformats.org/officeDocument/2006/relationships/hyperlink" Target="mailto:iam.will.johnson@gmail.com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RideAustin: Predicting Hotspots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By Will Johnson</a:t>
            </a:r>
          </a:p>
        </p:txBody>
      </p:sp>
      <p:pic>
        <p:nvPicPr>
          <p:cNvPr descr="Image result for Galvanize logo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815" y="4304700"/>
            <a:ext cx="2154184" cy="8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0" y="4883425"/>
            <a:ext cx="2205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*</a:t>
            </a:r>
            <a:r>
              <a:rPr lang="en" sz="900">
                <a:solidFill>
                  <a:srgbClr val="FFFFFF"/>
                </a:solidFill>
              </a:rPr>
              <a:t> Tableau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05950" y="134850"/>
            <a:ext cx="23211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 u="sng">
                <a:solidFill>
                  <a:srgbClr val="FFFFFF"/>
                </a:solidFill>
              </a:rPr>
              <a:t>App in Action: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Current 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by area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400" y="0"/>
            <a:ext cx="70217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0" y="4873800"/>
            <a:ext cx="2205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*</a:t>
            </a:r>
            <a:r>
              <a:rPr lang="en" sz="900">
                <a:solidFill>
                  <a:srgbClr val="FFFFFF"/>
                </a:solidFill>
              </a:rPr>
              <a:t> Tableau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05950" y="134850"/>
            <a:ext cx="23211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 u="sng">
                <a:solidFill>
                  <a:srgbClr val="FFFFFF"/>
                </a:solidFill>
              </a:rPr>
              <a:t>App in Action: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Predictions 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by area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675" y="0"/>
            <a:ext cx="71139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265500" y="2046850"/>
            <a:ext cx="4045200" cy="96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Will Johnson</a:t>
            </a:r>
          </a:p>
        </p:txBody>
      </p:sp>
      <p:sp>
        <p:nvSpPr>
          <p:cNvPr id="168" name="Shape 168"/>
          <p:cNvSpPr txBox="1"/>
          <p:nvPr>
            <p:ph idx="1" type="subTitle"/>
          </p:nvPr>
        </p:nvSpPr>
        <p:spPr>
          <a:xfrm>
            <a:off x="192650" y="2716225"/>
            <a:ext cx="4710000" cy="321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:   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github.com/Johnsoneer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9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900"/>
          </a:p>
          <a:p>
            <a:pPr lvl="0" rtl="0" algn="l">
              <a:spcBef>
                <a:spcPts val="0"/>
              </a:spcBef>
              <a:buNone/>
            </a:pPr>
            <a:r>
              <a:rPr lang="en" sz="900"/>
              <a:t>            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linkedin.com/in/iamwilljohnson/</a:t>
            </a:r>
            <a:r>
              <a:rPr lang="en"/>
              <a:t>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     </a:t>
            </a:r>
            <a:r>
              <a:rPr lang="en" u="sng">
                <a:solidFill>
                  <a:schemeClr val="hlink"/>
                </a:solidFill>
                <a:hlinkClick r:id="rId5"/>
              </a:rPr>
              <a:t>iam.will.johnson@gmail.com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algn="l">
              <a:spcBef>
                <a:spcPts val="0"/>
              </a:spcBef>
              <a:buNone/>
            </a:pPr>
            <a:r>
              <a:rPr lang="en" sz="1700"/>
              <a:t>Special thanks to RideAustin and Tableau!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436" y="197524"/>
            <a:ext cx="1849325" cy="18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5278350" y="1095650"/>
            <a:ext cx="34386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200">
                <a:solidFill>
                  <a:srgbClr val="FFFFFF"/>
                </a:solidFill>
              </a:rPr>
              <a:t>Thank you!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200">
              <a:solidFill>
                <a:srgbClr val="FFFFFF"/>
              </a:solidFill>
            </a:endParaRPr>
          </a:p>
        </p:txBody>
      </p:sp>
      <p:pic>
        <p:nvPicPr>
          <p:cNvPr descr="Image result for github logo" id="171" name="Shape 171" title="http://www.flaticon.com/free-icon/github-logo_252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25" y="2756500"/>
            <a:ext cx="452699" cy="45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kedin logo" id="172" name="Shape 1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322" y="3301550"/>
            <a:ext cx="45270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mail logo" id="173" name="Shape 1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325" y="3846600"/>
            <a:ext cx="452700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90250" y="674250"/>
            <a:ext cx="7658400" cy="394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000"/>
              <a:t>Appendix A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Limitations: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Requires high-volume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Lat-Long not always on streets</a:t>
            </a:r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Herd Behavior Effect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90250" y="982475"/>
            <a:ext cx="7725900" cy="363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3000"/>
              <a:t>Appendix B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/>
              <a:t>Next Steps: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Weather Data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Flight Information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Real-time Geolocation 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90250" y="674250"/>
            <a:ext cx="3921300" cy="394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Tools Used:	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400"/>
              <a:t>Programming: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SzPct val="100000"/>
              <a:buChar char="○"/>
            </a:pPr>
            <a:r>
              <a:rPr lang="en" sz="1400"/>
              <a:t>Python:</a:t>
            </a:r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buSzPct val="100000"/>
              <a:buChar char="■"/>
            </a:pPr>
            <a:r>
              <a:rPr lang="en" sz="1400"/>
              <a:t>Numpy</a:t>
            </a:r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buSzPct val="100000"/>
              <a:buChar char="■"/>
            </a:pPr>
            <a:r>
              <a:rPr lang="en" sz="1400"/>
              <a:t>Pandas</a:t>
            </a:r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buSzPct val="100000"/>
              <a:buChar char="■"/>
            </a:pPr>
            <a:r>
              <a:rPr lang="en" sz="1400"/>
              <a:t>Sklearn</a:t>
            </a:r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buSzPct val="100000"/>
              <a:buChar char="■"/>
            </a:pPr>
            <a:r>
              <a:rPr lang="en" sz="1400"/>
              <a:t>Scipy.Stats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SzPct val="100000"/>
              <a:buChar char="○"/>
            </a:pPr>
            <a:r>
              <a:rPr lang="en" sz="1400"/>
              <a:t>MySQL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400"/>
              <a:t>Frequentist Hypothesis Testing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9" name="Shape 189"/>
          <p:cNvSpPr txBox="1"/>
          <p:nvPr/>
        </p:nvSpPr>
        <p:spPr>
          <a:xfrm>
            <a:off x="4488500" y="866925"/>
            <a:ext cx="3997200" cy="4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Appendix C 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	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Supervised Machine Learning: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RandomForestRegressor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Linear Regression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Unsupervised Learning: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K-Means Clustering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Visualization Libraries: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Bokeh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Tableau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Step 1: </a:t>
            </a:r>
          </a:p>
          <a:p>
            <a:pPr lvl="0" algn="l">
              <a:spcBef>
                <a:spcPts val="0"/>
              </a:spcBef>
              <a:buNone/>
            </a:pPr>
            <a:r>
              <a:rPr lang="en"/>
              <a:t>Choose a Ride Request</a:t>
            </a:r>
          </a:p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850" y="510950"/>
            <a:ext cx="4276825" cy="42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4732850" y="4780650"/>
            <a:ext cx="1839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* Bokeh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93000" y="510950"/>
            <a:ext cx="5052300" cy="211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Step 2: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Find Similar Rides</a:t>
            </a:r>
          </a:p>
        </p:txBody>
      </p:sp>
      <p:sp>
        <p:nvSpPr>
          <p:cNvPr id="203" name="Shape 20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00" y="510949"/>
            <a:ext cx="4230907" cy="4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4732850" y="4780650"/>
            <a:ext cx="1839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* Bokeh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93000" y="510950"/>
            <a:ext cx="5052300" cy="281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Step 3: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Find Following Rides</a:t>
            </a:r>
          </a:p>
        </p:txBody>
      </p:sp>
      <p:sp>
        <p:nvSpPr>
          <p:cNvPr id="211" name="Shape 2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00" y="510949"/>
            <a:ext cx="4230907" cy="4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00" y="510950"/>
            <a:ext cx="4230899" cy="425212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4732850" y="4780650"/>
            <a:ext cx="1839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* Bokeh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93000" y="510950"/>
            <a:ext cx="5052300" cy="211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Step 4: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Random Sample</a:t>
            </a:r>
          </a:p>
        </p:txBody>
      </p:sp>
      <p:sp>
        <p:nvSpPr>
          <p:cNvPr id="220" name="Shape 2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00" y="510949"/>
            <a:ext cx="4230907" cy="4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00" y="510950"/>
            <a:ext cx="4230900" cy="423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4732850" y="4780650"/>
            <a:ext cx="1839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* Bokeh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650" y="-388774"/>
            <a:ext cx="9143999" cy="58710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idx="4294967295" type="title"/>
          </p:nvPr>
        </p:nvSpPr>
        <p:spPr>
          <a:xfrm>
            <a:off x="535775" y="133550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  <a:highlight>
                  <a:srgbClr val="FFFFFF"/>
                </a:highlight>
              </a:rPr>
              <a:t>April 13th, 2017</a:t>
            </a:r>
          </a:p>
        </p:txBody>
      </p:sp>
      <p:sp>
        <p:nvSpPr>
          <p:cNvPr id="94" name="Shape 94"/>
          <p:cNvSpPr/>
          <p:nvPr/>
        </p:nvSpPr>
        <p:spPr>
          <a:xfrm>
            <a:off x="6643600" y="1704825"/>
            <a:ext cx="609600" cy="609600"/>
          </a:xfrm>
          <a:prstGeom prst="flowChartConnector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93000" y="510950"/>
            <a:ext cx="5052300" cy="211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Step 5: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Repeat!</a:t>
            </a:r>
          </a:p>
        </p:txBody>
      </p:sp>
      <p:sp>
        <p:nvSpPr>
          <p:cNvPr id="229" name="Shape 2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00" y="510949"/>
            <a:ext cx="4230907" cy="4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382300" y="4649500"/>
            <a:ext cx="3837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* N repetitions from Random Forest Regressor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00" y="510950"/>
            <a:ext cx="4230900" cy="423792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5272600" y="847250"/>
            <a:ext cx="3110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highlight>
                  <a:srgbClr val="FFFFFF"/>
                </a:highlight>
              </a:rPr>
              <a:t>Predicted Rides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732850" y="4780650"/>
            <a:ext cx="1839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* Bokeh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93000" y="510950"/>
            <a:ext cx="5052300" cy="277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Step 6: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Create Predicted Hotspots</a:t>
            </a:r>
          </a:p>
        </p:txBody>
      </p:sp>
      <p:sp>
        <p:nvSpPr>
          <p:cNvPr id="240" name="Shape 2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00" y="510949"/>
            <a:ext cx="4230907" cy="4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382300" y="4649500"/>
            <a:ext cx="3837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* Hotspots = Centroids in K-Means Clustering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00" y="510950"/>
            <a:ext cx="4230900" cy="4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5145300" y="847250"/>
            <a:ext cx="3482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highlight>
                  <a:srgbClr val="FFFFFF"/>
                </a:highlight>
              </a:rPr>
              <a:t>Predicted Hotspots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4732850" y="4780650"/>
            <a:ext cx="1839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* Bokeh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898900" y="2272350"/>
            <a:ext cx="74136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4800"/>
              <a:t>NO DRIVER AVAILABLE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265500" y="724200"/>
            <a:ext cx="4045200" cy="1564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Goal: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265500" y="22887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Bring the Drivers to the Riders</a:t>
            </a:r>
          </a:p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4939500" y="1043550"/>
            <a:ext cx="3837000" cy="337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Dataset: </a:t>
            </a:r>
          </a:p>
        </p:txBody>
      </p:sp>
      <p:pic>
        <p:nvPicPr>
          <p:cNvPr descr="Image result for RideAustin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149" y="2423850"/>
            <a:ext cx="3713700" cy="999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50" y="674174"/>
            <a:ext cx="4263000" cy="42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50" y="674150"/>
            <a:ext cx="4263000" cy="424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4829100" y="743925"/>
            <a:ext cx="4164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highlight>
                  <a:srgbClr val="FFFFFF"/>
                </a:highlight>
              </a:rPr>
              <a:t>April 13th, 2017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highlight>
                  <a:srgbClr val="FFFFFF"/>
                </a:highlight>
              </a:rPr>
              <a:t>10:00pm - 10:30pm</a:t>
            </a:r>
          </a:p>
        </p:txBody>
      </p:sp>
      <p:sp>
        <p:nvSpPr>
          <p:cNvPr id="115" name="Shape 115"/>
          <p:cNvSpPr txBox="1"/>
          <p:nvPr>
            <p:ph idx="4294967295" type="title"/>
          </p:nvPr>
        </p:nvSpPr>
        <p:spPr>
          <a:xfrm>
            <a:off x="299700" y="69675"/>
            <a:ext cx="4263000" cy="60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Input	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99550" y="743925"/>
            <a:ext cx="4263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highlight>
                  <a:srgbClr val="FFFFFF"/>
                </a:highlight>
              </a:rPr>
              <a:t>Historical Requests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highlight>
                  <a:srgbClr val="FFFFFF"/>
                </a:highlight>
              </a:rPr>
              <a:t>Sundays </a:t>
            </a:r>
            <a:r>
              <a:rPr lang="en" sz="1800">
                <a:highlight>
                  <a:srgbClr val="FFFFFF"/>
                </a:highlight>
              </a:rPr>
              <a:t>10:00pm - 10:30pm</a:t>
            </a:r>
          </a:p>
        </p:txBody>
      </p:sp>
      <p:sp>
        <p:nvSpPr>
          <p:cNvPr id="117" name="Shape 117"/>
          <p:cNvSpPr txBox="1"/>
          <p:nvPr>
            <p:ph idx="4294967295" type="title"/>
          </p:nvPr>
        </p:nvSpPr>
        <p:spPr>
          <a:xfrm>
            <a:off x="4714950" y="69675"/>
            <a:ext cx="4263000" cy="60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Output</a:t>
            </a:r>
            <a:r>
              <a:rPr lang="en" sz="360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8402400" y="4867675"/>
            <a:ext cx="74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*</a:t>
            </a:r>
            <a:r>
              <a:rPr lang="en" sz="900">
                <a:solidFill>
                  <a:srgbClr val="FFFFFF"/>
                </a:solidFill>
              </a:rPr>
              <a:t> Bokeh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283099" y="712150"/>
            <a:ext cx="4314600" cy="383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Results!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Mean Absolute Error 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      in miles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3600"/>
              <a:t>Avg &lt; 2 miles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974" y="759975"/>
            <a:ext cx="5147024" cy="37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8261100" y="4703625"/>
            <a:ext cx="8829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* Matplotlib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600" y="152400"/>
            <a:ext cx="487915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2456600" y="361625"/>
            <a:ext cx="35517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highlight>
                  <a:srgbClr val="FFFFFF"/>
                </a:highlight>
              </a:rPr>
              <a:t>Actual Rides vs. Hotspot Prediction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100" y="2221450"/>
            <a:ext cx="847250" cy="8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6219975" y="1353525"/>
            <a:ext cx="485700" cy="485700"/>
          </a:xfrm>
          <a:prstGeom prst="flowChartConnector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6292300" y="1963125"/>
            <a:ext cx="237600" cy="227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0" y="4902675"/>
            <a:ext cx="2205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*</a:t>
            </a:r>
            <a:r>
              <a:rPr lang="en" sz="900">
                <a:solidFill>
                  <a:srgbClr val="FFFFFF"/>
                </a:solidFill>
              </a:rPr>
              <a:t> Tableau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92650" y="134850"/>
            <a:ext cx="23118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 u="sng">
                <a:solidFill>
                  <a:srgbClr val="FFFFFF"/>
                </a:solidFill>
              </a:rPr>
              <a:t>App in Action: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Current Hotspots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650" y="0"/>
            <a:ext cx="70081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0" y="4921950"/>
            <a:ext cx="2205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</a:rPr>
              <a:t>*</a:t>
            </a:r>
            <a:r>
              <a:rPr lang="en" sz="900">
                <a:solidFill>
                  <a:srgbClr val="FFFFFF"/>
                </a:solidFill>
              </a:rPr>
              <a:t> Tableau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05950" y="134850"/>
            <a:ext cx="23211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 u="sng">
                <a:solidFill>
                  <a:srgbClr val="FFFFFF"/>
                </a:solidFill>
              </a:rPr>
              <a:t>App in Action: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Predicted Hotspots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24" y="0"/>
            <a:ext cx="69361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